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300" r:id="rId8"/>
    <p:sldId id="301" r:id="rId9"/>
    <p:sldId id="302" r:id="rId10"/>
    <p:sldId id="303" r:id="rId11"/>
    <p:sldId id="304" r:id="rId12"/>
    <p:sldId id="305" r:id="rId13"/>
    <p:sldId id="294" r:id="rId14"/>
    <p:sldId id="263" r:id="rId15"/>
    <p:sldId id="264" r:id="rId16"/>
    <p:sldId id="295" r:id="rId17"/>
    <p:sldId id="268" r:id="rId18"/>
    <p:sldId id="265" r:id="rId19"/>
    <p:sldId id="266" r:id="rId20"/>
    <p:sldId id="267" r:id="rId21"/>
    <p:sldId id="296" r:id="rId22"/>
    <p:sldId id="269" r:id="rId23"/>
    <p:sldId id="306" r:id="rId24"/>
    <p:sldId id="272" r:id="rId25"/>
    <p:sldId id="277" r:id="rId26"/>
    <p:sldId id="298" r:id="rId27"/>
    <p:sldId id="282" r:id="rId28"/>
    <p:sldId id="313" r:id="rId29"/>
    <p:sldId id="283" r:id="rId30"/>
    <p:sldId id="314" r:id="rId31"/>
    <p:sldId id="320" r:id="rId32"/>
    <p:sldId id="319" r:id="rId33"/>
    <p:sldId id="321" r:id="rId34"/>
    <p:sldId id="322" r:id="rId35"/>
    <p:sldId id="323" r:id="rId36"/>
    <p:sldId id="315" r:id="rId37"/>
    <p:sldId id="316" r:id="rId38"/>
    <p:sldId id="317" r:id="rId39"/>
    <p:sldId id="318" r:id="rId40"/>
    <p:sldId id="324" r:id="rId41"/>
    <p:sldId id="308" r:id="rId42"/>
    <p:sldId id="309" r:id="rId43"/>
    <p:sldId id="310" r:id="rId44"/>
    <p:sldId id="3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3"/>
    <p:restoredTop sz="86257"/>
  </p:normalViewPr>
  <p:slideViewPr>
    <p:cSldViewPr snapToGrid="0" snapToObjects="1">
      <p:cViewPr varScale="1">
        <p:scale>
          <a:sx n="63" d="100"/>
          <a:sy n="63" d="100"/>
        </p:scale>
        <p:origin x="2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2003-4962-FE4C-A593-619B2F80324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3E2BE-3027-2C4A-8D1F-EEBE3B59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5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3E97D146-756C-9044-8735-24FA9A4E163A}" type="slidenum">
              <a:rPr lang="en-US" altLang="en-US" sz="1300"/>
              <a:pPr>
                <a:defRPr/>
              </a:pPr>
              <a:t>1</a:t>
            </a:fld>
            <a:endParaRPr lang="en-US" altLang="en-US" sz="13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99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D6E2A550-F620-454C-AC76-1E2404F0BAB0}" type="slidenum">
              <a:rPr lang="en-US" altLang="en-US" sz="1300"/>
              <a:pPr>
                <a:defRPr/>
              </a:pPr>
              <a:t>10</a:t>
            </a:fld>
            <a:endParaRPr lang="en-US" altLang="en-US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44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E2BF5B8E-56FE-834C-8179-8A8EDA11D539}" type="slidenum">
              <a:rPr lang="en-US" altLang="en-US" sz="1300"/>
              <a:pPr>
                <a:defRPr/>
              </a:pPr>
              <a:t>11</a:t>
            </a:fld>
            <a:endParaRPr lang="en-US" altLang="en-US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 dirty="0" err="1">
                <a:latin typeface="Times New Roman" charset="0"/>
              </a:rPr>
              <a:t>Fucntion</a:t>
            </a:r>
            <a:r>
              <a:rPr lang="en-US" altLang="en-US" dirty="0">
                <a:latin typeface="Times New Roman" charset="0"/>
              </a:rPr>
              <a:t>: protect organs and allow us to breath due to cartilage </a:t>
            </a:r>
          </a:p>
        </p:txBody>
      </p:sp>
    </p:spTree>
    <p:extLst>
      <p:ext uri="{BB962C8B-B14F-4D97-AF65-F5344CB8AC3E}">
        <p14:creationId xmlns:p14="http://schemas.microsoft.com/office/powerpoint/2010/main" val="29148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A50FFF8B-BDC2-B540-ACA0-C5236D57EC2E}" type="slidenum">
              <a:rPr lang="en-US" altLang="en-US" sz="1300"/>
              <a:pPr>
                <a:defRPr/>
              </a:pPr>
              <a:t>12</a:t>
            </a:fld>
            <a:endParaRPr lang="en-US" altLang="en-US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 dirty="0" err="1">
                <a:latin typeface="Times New Roman" charset="0"/>
              </a:rPr>
              <a:t>Fucntion</a:t>
            </a:r>
            <a:r>
              <a:rPr lang="en-US" altLang="en-US" dirty="0">
                <a:latin typeface="Times New Roman" charset="0"/>
              </a:rPr>
              <a:t>: supports organs and leg movement. In females is allows them to a feotus and give birth. </a:t>
            </a:r>
          </a:p>
        </p:txBody>
      </p:sp>
    </p:spTree>
    <p:extLst>
      <p:ext uri="{BB962C8B-B14F-4D97-AF65-F5344CB8AC3E}">
        <p14:creationId xmlns:p14="http://schemas.microsoft.com/office/powerpoint/2010/main" val="87325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E5DBCCC4-6855-C846-A5FF-A572A219FF6B}" type="slidenum">
              <a:rPr lang="en-US" altLang="en-US" sz="1300"/>
              <a:pPr>
                <a:defRPr/>
              </a:pPr>
              <a:t>13</a:t>
            </a:fld>
            <a:endParaRPr lang="en-US" altLang="en-US" sz="1300"/>
          </a:p>
        </p:txBody>
      </p:sp>
      <p:sp>
        <p:nvSpPr>
          <p:cNvPr id="143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1027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1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11A0E8D1-4D23-3D4C-8DB5-0FD396A5EF5F}" type="slidenum">
              <a:rPr lang="en-US" altLang="en-US" sz="1300"/>
              <a:pPr>
                <a:defRPr/>
              </a:pPr>
              <a:t>14</a:t>
            </a:fld>
            <a:endParaRPr lang="en-US" altLang="en-US" sz="13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44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3CA9268A-CD43-8249-80B3-B01A3710E673}" type="slidenum">
              <a:rPr lang="en-US" altLang="en-US" sz="1300"/>
              <a:pPr>
                <a:defRPr/>
              </a:pPr>
              <a:t>15</a:t>
            </a:fld>
            <a:endParaRPr lang="en-US" altLang="en-US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08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3CA9268A-CD43-8249-80B3-B01A3710E673}" type="slidenum">
              <a:rPr lang="en-US" altLang="en-US" sz="1300"/>
              <a:pPr>
                <a:defRPr/>
              </a:pPr>
              <a:t>16</a:t>
            </a:fld>
            <a:endParaRPr lang="en-US" altLang="en-US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30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1BB81AA1-9AEC-9048-8A6E-DCE17B987182}" type="slidenum">
              <a:rPr lang="en-US" altLang="en-US" sz="1300"/>
              <a:pPr>
                <a:defRPr/>
              </a:pPr>
              <a:t>17</a:t>
            </a:fld>
            <a:endParaRPr lang="en-US" altLang="en-US" sz="13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41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7B4F504-471C-F543-8E93-315D570E0D90}" type="slidenum">
              <a:rPr lang="en-US" altLang="en-US" sz="1300"/>
              <a:pPr>
                <a:defRPr/>
              </a:pPr>
              <a:t>18</a:t>
            </a:fld>
            <a:endParaRPr lang="en-US" altLang="en-US" sz="13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2A6A9F26-1EB5-4B4C-8BD1-8832BDFCE05D}" type="slidenum">
              <a:rPr lang="en-US" altLang="en-US" sz="1300"/>
              <a:pPr>
                <a:defRPr/>
              </a:pPr>
              <a:t>19</a:t>
            </a:fld>
            <a:endParaRPr lang="en-US" altLang="en-US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6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9240FADC-15C9-B048-AF79-F0881C593D09}" type="slidenum">
              <a:rPr lang="en-US" altLang="en-US" sz="1300"/>
              <a:pPr>
                <a:defRPr/>
              </a:pPr>
              <a:t>2</a:t>
            </a:fld>
            <a:endParaRPr lang="en-US" altLang="en-US" sz="13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41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4227209A-D180-E34D-A29C-E5859D0EC85E}" type="slidenum">
              <a:rPr lang="en-US" altLang="en-US" sz="1300"/>
              <a:pPr>
                <a:defRPr/>
              </a:pPr>
              <a:t>20</a:t>
            </a:fld>
            <a:endParaRPr lang="en-US" altLang="en-US" sz="13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44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4227209A-D180-E34D-A29C-E5859D0EC85E}" type="slidenum">
              <a:rPr lang="en-US" altLang="en-US" sz="1300"/>
              <a:pPr>
                <a:defRPr/>
              </a:pPr>
              <a:t>21</a:t>
            </a:fld>
            <a:endParaRPr lang="en-US" altLang="en-US" sz="13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2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E4B7175-C27C-A948-B45D-0F3C6903ACAE}" type="slidenum">
              <a:rPr lang="en-US" altLang="en-US" sz="1300"/>
              <a:pPr>
                <a:defRPr/>
              </a:pPr>
              <a:t>22</a:t>
            </a:fld>
            <a:endParaRPr lang="en-US" altLang="en-US" sz="13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52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7D68CB9-CBCD-794A-87F9-3FB1658C3945}" type="slidenum">
              <a:rPr lang="en-US" altLang="en-US" sz="1300"/>
              <a:pPr>
                <a:defRPr/>
              </a:pPr>
              <a:t>26</a:t>
            </a:fld>
            <a:endParaRPr lang="en-US" altLang="en-US" sz="13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7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23283EC2-C32E-F947-9B9A-AC5F8F60C9C2}" type="slidenum">
              <a:rPr lang="en-US" altLang="en-US" sz="1300"/>
              <a:pPr>
                <a:defRPr/>
              </a:pPr>
              <a:t>27</a:t>
            </a:fld>
            <a:endParaRPr lang="en-US" altLang="en-US" sz="13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23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23283EC2-C32E-F947-9B9A-AC5F8F60C9C2}" type="slidenum">
              <a:rPr lang="en-US" altLang="en-US" sz="1300"/>
              <a:pPr>
                <a:defRPr/>
              </a:pPr>
              <a:t>28</a:t>
            </a:fld>
            <a:endParaRPr lang="en-US" altLang="en-US" sz="13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05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5B73A3B5-D920-5848-9B76-B12E727F34CB}" type="slidenum">
              <a:rPr lang="en-US" altLang="en-US" sz="1300"/>
              <a:pPr>
                <a:defRPr/>
              </a:pPr>
              <a:t>29</a:t>
            </a:fld>
            <a:endParaRPr lang="en-US" altLang="en-US" sz="13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84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30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21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31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81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32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55CA7196-03EB-F04A-9529-5AD080187142}" type="slidenum">
              <a:rPr lang="en-US" altLang="en-US" sz="1300"/>
              <a:pPr>
                <a:defRPr/>
              </a:pPr>
              <a:t>3</a:t>
            </a:fld>
            <a:endParaRPr lang="en-US" altLang="en-US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39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33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34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830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35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72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36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17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37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8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38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2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39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61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DFA218B-FC4B-2745-AB0E-B1BF59B38835}" type="slidenum">
              <a:rPr lang="en-US" altLang="en-US" sz="1300"/>
              <a:pPr>
                <a:defRPr/>
              </a:pPr>
              <a:t>41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92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F7D68CB9-CBCD-794A-87F9-3FB1658C3945}" type="slidenum">
              <a:rPr lang="en-US" altLang="en-US" sz="1300"/>
              <a:pPr>
                <a:defRPr/>
              </a:pPr>
              <a:t>42</a:t>
            </a:fld>
            <a:endParaRPr lang="en-US" altLang="en-US" sz="13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1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A51E0D36-C384-7B4B-8212-4AA0AAC3A523}" type="slidenum">
              <a:rPr lang="en-US" altLang="en-US" sz="1300"/>
              <a:pPr>
                <a:defRPr/>
              </a:pPr>
              <a:t>43</a:t>
            </a:fld>
            <a:endParaRPr lang="en-US" altLang="en-US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3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A51E0D36-C384-7B4B-8212-4AA0AAC3A523}" type="slidenum">
              <a:rPr lang="en-US" altLang="en-US" sz="1300"/>
              <a:pPr>
                <a:defRPr/>
              </a:pPr>
              <a:t>4</a:t>
            </a:fld>
            <a:endParaRPr lang="en-US" altLang="en-US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2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A51E0D36-C384-7B4B-8212-4AA0AAC3A523}" type="slidenum">
              <a:rPr lang="en-US" altLang="en-US" sz="1300"/>
              <a:pPr>
                <a:defRPr/>
              </a:pPr>
              <a:t>44</a:t>
            </a:fld>
            <a:endParaRPr lang="en-US" altLang="en-US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4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BEDAC1CA-0CFF-5046-82E4-549A3FFFAF3B}" type="slidenum">
              <a:rPr lang="en-US" altLang="en-US" sz="1300"/>
              <a:pPr>
                <a:defRPr/>
              </a:pPr>
              <a:t>5</a:t>
            </a:fld>
            <a:endParaRPr lang="en-US" altLang="en-US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0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E5DBCCC4-6855-C846-A5FF-A572A219FF6B}" type="slidenum">
              <a:rPr lang="en-US" altLang="en-US" sz="1300"/>
              <a:pPr>
                <a:defRPr/>
              </a:pPr>
              <a:t>6</a:t>
            </a:fld>
            <a:endParaRPr lang="en-US" altLang="en-US" sz="1300"/>
          </a:p>
        </p:txBody>
      </p:sp>
      <p:sp>
        <p:nvSpPr>
          <p:cNvPr id="143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1027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05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DD80D02A-6D01-6145-837C-3556ADECAEF0}" type="slidenum">
              <a:rPr lang="en-US" altLang="en-US" sz="1300"/>
              <a:pPr>
                <a:defRPr/>
              </a:pPr>
              <a:t>7</a:t>
            </a:fld>
            <a:endParaRPr lang="en-US" altLang="en-US" sz="13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latin typeface="Times New Roman" charset="0"/>
              </a:rPr>
              <a:t>the function : support and protect the brain   page 11</a:t>
            </a:r>
          </a:p>
        </p:txBody>
      </p:sp>
    </p:spTree>
    <p:extLst>
      <p:ext uri="{BB962C8B-B14F-4D97-AF65-F5344CB8AC3E}">
        <p14:creationId xmlns:p14="http://schemas.microsoft.com/office/powerpoint/2010/main" val="115155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6DD5802D-3563-0D48-8B3A-5860983BE135}" type="slidenum">
              <a:rPr lang="en-US" altLang="en-US" sz="1300"/>
              <a:pPr>
                <a:defRPr/>
              </a:pPr>
              <a:t>8</a:t>
            </a:fld>
            <a:endParaRPr lang="en-US" altLang="en-US" sz="13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5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Rounded MT Bold" charset="0"/>
              </a:defRPr>
            </a:lvl1pPr>
            <a:lvl2pPr marL="784225" indent="-301625">
              <a:defRPr sz="2800">
                <a:solidFill>
                  <a:schemeClr val="tx1"/>
                </a:solidFill>
                <a:latin typeface="Arial Rounded MT Bold" charset="0"/>
              </a:defRPr>
            </a:lvl2pPr>
            <a:lvl3pPr marL="1206500" indent="-241300">
              <a:defRPr sz="2800">
                <a:solidFill>
                  <a:schemeClr val="tx1"/>
                </a:solidFill>
                <a:latin typeface="Arial Rounded MT Bold" charset="0"/>
              </a:defRPr>
            </a:lvl3pPr>
            <a:lvl4pPr marL="1690688" indent="-241300">
              <a:defRPr sz="2800">
                <a:solidFill>
                  <a:schemeClr val="tx1"/>
                </a:solidFill>
                <a:latin typeface="Arial Rounded MT Bold" charset="0"/>
              </a:defRPr>
            </a:lvl4pPr>
            <a:lvl5pPr marL="2173288" indent="-241300">
              <a:defRPr sz="2800">
                <a:solidFill>
                  <a:schemeClr val="tx1"/>
                </a:solidFill>
                <a:latin typeface="Arial Rounded MT Bold" charset="0"/>
              </a:defRPr>
            </a:lvl5pPr>
            <a:lvl6pPr marL="26304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6pPr>
            <a:lvl7pPr marL="30876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7pPr>
            <a:lvl8pPr marL="35448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8pPr>
            <a:lvl9pPr marL="4002088" indent="-2413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 Rounded MT Bold" charset="0"/>
              </a:defRPr>
            </a:lvl9pPr>
          </a:lstStyle>
          <a:p>
            <a:pPr>
              <a:defRPr/>
            </a:pPr>
            <a:fld id="{B67BCD12-DE1F-6E44-AFD7-94A4867143C5}" type="slidenum">
              <a:rPr lang="en-US" altLang="en-US" sz="1300"/>
              <a:pPr>
                <a:defRPr/>
              </a:pPr>
              <a:t>9</a:t>
            </a:fld>
            <a:endParaRPr lang="en-US" altLang="en-US" sz="1300"/>
          </a:p>
        </p:txBody>
      </p:sp>
      <p:sp>
        <p:nvSpPr>
          <p:cNvPr id="41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1027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latin typeface="Times New Roman" charset="0"/>
              </a:rPr>
              <a:t>Function – has an s- curve to allowing us to stand upright and walk</a:t>
            </a:r>
          </a:p>
        </p:txBody>
      </p:sp>
    </p:spTree>
    <p:extLst>
      <p:ext uri="{BB962C8B-B14F-4D97-AF65-F5344CB8AC3E}">
        <p14:creationId xmlns:p14="http://schemas.microsoft.com/office/powerpoint/2010/main" val="139191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231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7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024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00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1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3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5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5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57C5E-36F5-3743-A3C3-7A39ECA56D1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9FBDEF5-4389-8349-BF22-54FE2732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6" y="549276"/>
            <a:ext cx="90582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511675" y="1665289"/>
            <a:ext cx="69342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7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84" charset="0"/>
              </a:rPr>
              <a:t>The Skeletal System</a:t>
            </a:r>
            <a:endParaRPr lang="en-US" altLang="en-US" sz="7200" dirty="0">
              <a:latin typeface="Arial Rounded MT Bold" pitchFamily="84" charset="0"/>
            </a:endParaRPr>
          </a:p>
          <a:p>
            <a:pPr eaLnBrk="1" hangingPunct="1">
              <a:defRPr/>
            </a:pPr>
            <a:endParaRPr lang="en-US" altLang="en-US" dirty="0">
              <a:latin typeface="Arial Rounded MT Bold" pitchFamily="84" charset="0"/>
            </a:endParaRPr>
          </a:p>
          <a:p>
            <a:pPr algn="ctr" eaLnBrk="1" hangingPunct="1">
              <a:defRPr/>
            </a:pPr>
            <a:endParaRPr lang="en-US" altLang="en-US" dirty="0">
              <a:latin typeface="Arial Rounded MT Bold" pitchFamily="84" charset="0"/>
            </a:endParaRPr>
          </a:p>
          <a:p>
            <a:pPr eaLnBrk="1" hangingPunct="1">
              <a:defRPr/>
            </a:pPr>
            <a:endParaRPr lang="en-US" altLang="en-US" dirty="0">
              <a:latin typeface="Arial Rounded MT Bold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5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07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81000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54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07_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81000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41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33376"/>
            <a:ext cx="602932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4111625"/>
            <a:ext cx="4549775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37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Bones of the Human Body</a:t>
            </a: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3316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529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8" b="12500"/>
          <a:stretch>
            <a:fillRect/>
          </a:stretch>
        </p:blipFill>
        <p:spPr bwMode="auto">
          <a:xfrm>
            <a:off x="1069374" y="1371599"/>
            <a:ext cx="7956619" cy="501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518" y="3462793"/>
            <a:ext cx="4482482" cy="32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2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0" grpId="0" build="p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Structure of a Long Bone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5364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1676400" y="1844676"/>
            <a:ext cx="5105400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400" dirty="0">
                <a:solidFill>
                  <a:schemeClr val="tx1"/>
                </a:solidFill>
                <a:latin typeface="+mj-lt"/>
              </a:rPr>
              <a:t>Diaphysis</a:t>
            </a:r>
            <a:endParaRPr lang="en-US" altLang="en-US" sz="3000" dirty="0">
              <a:solidFill>
                <a:schemeClr val="tx1"/>
              </a:solidFill>
              <a:latin typeface="+mj-lt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  <a:latin typeface="+mj-lt"/>
              </a:rPr>
              <a:t>Shaft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  <a:latin typeface="+mj-lt"/>
              </a:rPr>
              <a:t>Composed of compact bone</a:t>
            </a:r>
          </a:p>
        </p:txBody>
      </p:sp>
      <p:pic>
        <p:nvPicPr>
          <p:cNvPr id="2519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6653214" y="1295400"/>
            <a:ext cx="34051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9048751" y="6096000"/>
            <a:ext cx="955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5.2a</a:t>
            </a:r>
          </a:p>
        </p:txBody>
      </p:sp>
    </p:spTree>
    <p:extLst>
      <p:ext uri="{BB962C8B-B14F-4D97-AF65-F5344CB8AC3E}">
        <p14:creationId xmlns:p14="http://schemas.microsoft.com/office/powerpoint/2010/main" val="92447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6" grpId="0" build="p" autoUpdateAnimBg="0" advAuto="0"/>
      <p:bldP spid="251911" grpId="0" autoUpdateAnimBg="0"/>
      <p:bldP spid="25191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Structure of a Long Bone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741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2135189" y="1295401"/>
            <a:ext cx="451167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400" dirty="0">
                <a:solidFill>
                  <a:schemeClr val="tx1"/>
                </a:solidFill>
                <a:latin typeface="+mn-lt"/>
              </a:rPr>
              <a:t>Diaphysis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400" dirty="0">
                <a:solidFill>
                  <a:schemeClr val="tx1"/>
                </a:solidFill>
                <a:latin typeface="+mn-lt"/>
              </a:rPr>
              <a:t>Contains yellow bone marrow and is a fat storage site</a:t>
            </a:r>
          </a:p>
        </p:txBody>
      </p:sp>
      <p:pic>
        <p:nvPicPr>
          <p:cNvPr id="2519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6653214" y="1295400"/>
            <a:ext cx="34051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9048751" y="6096000"/>
            <a:ext cx="955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5.2a</a:t>
            </a:r>
          </a:p>
        </p:txBody>
      </p:sp>
    </p:spTree>
    <p:extLst>
      <p:ext uri="{BB962C8B-B14F-4D97-AF65-F5344CB8AC3E}">
        <p14:creationId xmlns:p14="http://schemas.microsoft.com/office/powerpoint/2010/main" val="3399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6" grpId="0" build="p" autoUpdateAnimBg="0" advAuto="0"/>
      <p:bldP spid="251911" grpId="0" autoUpdateAnimBg="0"/>
      <p:bldP spid="25191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741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519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3533461" y="164198"/>
            <a:ext cx="4398959" cy="669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9048751" y="6096000"/>
            <a:ext cx="955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5.2a</a:t>
            </a:r>
          </a:p>
        </p:txBody>
      </p:sp>
    </p:spTree>
    <p:extLst>
      <p:ext uri="{BB962C8B-B14F-4D97-AF65-F5344CB8AC3E}">
        <p14:creationId xmlns:p14="http://schemas.microsoft.com/office/powerpoint/2010/main" val="16529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Structure of a Long Bone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9460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8055" name="Text Box 7"/>
          <p:cNvSpPr txBox="1">
            <a:spLocks noChangeArrowheads="1"/>
          </p:cNvSpPr>
          <p:nvPr/>
        </p:nvSpPr>
        <p:spPr bwMode="auto">
          <a:xfrm>
            <a:off x="1905000" y="1295400"/>
            <a:ext cx="4967288" cy="544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r>
              <a:rPr lang="en-US" altLang="en-US" sz="4400">
                <a:solidFill>
                  <a:schemeClr val="tx1"/>
                </a:solidFill>
                <a:ea typeface="Arial" charset="0"/>
                <a:cs typeface="Arial" charset="0"/>
              </a:rPr>
              <a:t>Periosteum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r>
              <a:rPr lang="en-US" altLang="en-US" sz="4400">
                <a:solidFill>
                  <a:schemeClr val="tx1"/>
                </a:solidFill>
                <a:ea typeface="Arial" charset="0"/>
                <a:cs typeface="Arial" charset="0"/>
              </a:rPr>
              <a:t>Outside covering of the diaphysis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r>
              <a:rPr lang="en-US" altLang="en-US" sz="4400">
                <a:solidFill>
                  <a:schemeClr val="tx1"/>
                </a:solidFill>
                <a:ea typeface="Arial" charset="0"/>
                <a:cs typeface="Arial" charset="0"/>
              </a:rPr>
              <a:t>Connective tissue membrane</a:t>
            </a:r>
            <a:endParaRPr lang="en-US" altLang="en-US" sz="4400" b="1">
              <a:solidFill>
                <a:schemeClr val="tx1"/>
              </a:solidFill>
              <a:ea typeface="Arial" charset="0"/>
              <a:cs typeface="Arial" charset="0"/>
            </a:endParaRP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endParaRPr lang="en-US" altLang="en-US" sz="4400">
              <a:solidFill>
                <a:schemeClr val="tx1"/>
              </a:solidFill>
              <a:latin typeface="Bradley Hand ITC" charset="0"/>
            </a:endParaRPr>
          </a:p>
        </p:txBody>
      </p:sp>
      <p:pic>
        <p:nvPicPr>
          <p:cNvPr id="258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6" b="12323"/>
          <a:stretch>
            <a:fillRect/>
          </a:stretch>
        </p:blipFill>
        <p:spPr bwMode="auto">
          <a:xfrm>
            <a:off x="6872289" y="1493838"/>
            <a:ext cx="40671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057" name="Text Box 9"/>
          <p:cNvSpPr txBox="1">
            <a:spLocks noChangeArrowheads="1"/>
          </p:cNvSpPr>
          <p:nvPr/>
        </p:nvSpPr>
        <p:spPr bwMode="auto">
          <a:xfrm>
            <a:off x="6399213" y="5715000"/>
            <a:ext cx="946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5.2c</a:t>
            </a:r>
          </a:p>
        </p:txBody>
      </p:sp>
    </p:spTree>
    <p:extLst>
      <p:ext uri="{BB962C8B-B14F-4D97-AF65-F5344CB8AC3E}">
        <p14:creationId xmlns:p14="http://schemas.microsoft.com/office/powerpoint/2010/main" val="14235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0" grpId="0" build="p" autoUpdateAnimBg="0" advAuto="0"/>
      <p:bldP spid="258055" grpId="0" autoUpdateAnimBg="0"/>
      <p:bldP spid="25805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Structure of a Long Bone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5364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1905001" y="1628776"/>
            <a:ext cx="4511675" cy="336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400" dirty="0">
                <a:solidFill>
                  <a:schemeClr val="tx1"/>
                </a:solidFill>
              </a:rPr>
              <a:t>Epiphysis</a:t>
            </a:r>
            <a:r>
              <a:rPr lang="en-US" altLang="en-US" sz="3000" dirty="0">
                <a:solidFill>
                  <a:schemeClr val="tx1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</a:rPr>
              <a:t>Ends of the bone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</a:rPr>
              <a:t>Mostly of spongy bone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</a:rPr>
              <a:t>Covered by a thin layer of cartilage </a:t>
            </a:r>
          </a:p>
        </p:txBody>
      </p:sp>
      <p:pic>
        <p:nvPicPr>
          <p:cNvPr id="2519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6416676" y="1049339"/>
            <a:ext cx="3641725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9048751" y="6096000"/>
            <a:ext cx="955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5.2a</a:t>
            </a:r>
          </a:p>
        </p:txBody>
      </p:sp>
    </p:spTree>
    <p:extLst>
      <p:ext uri="{BB962C8B-B14F-4D97-AF65-F5344CB8AC3E}">
        <p14:creationId xmlns:p14="http://schemas.microsoft.com/office/powerpoint/2010/main" val="82876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6" grpId="0" build="p" autoUpdateAnimBg="0" advAuto="0"/>
      <p:bldP spid="251911" grpId="0" autoUpdateAnimBg="0"/>
      <p:bldP spid="25191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Structure of a Long Bone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741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2043114" y="1054100"/>
            <a:ext cx="4511675" cy="385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Epiphysis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Spongy or cancellous bone may have red bone marrow (where red blood cells are produced.)</a:t>
            </a:r>
          </a:p>
        </p:txBody>
      </p:sp>
      <p:pic>
        <p:nvPicPr>
          <p:cNvPr id="2519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6653214" y="1295400"/>
            <a:ext cx="34051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9048751" y="6096000"/>
            <a:ext cx="955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5.2a</a:t>
            </a:r>
          </a:p>
        </p:txBody>
      </p:sp>
    </p:spTree>
    <p:extLst>
      <p:ext uri="{BB962C8B-B14F-4D97-AF65-F5344CB8AC3E}">
        <p14:creationId xmlns:p14="http://schemas.microsoft.com/office/powerpoint/2010/main" val="18341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6" grpId="0" build="p" autoUpdateAnimBg="0" advAuto="0"/>
      <p:bldP spid="251911" grpId="0" autoUpdateAnimBg="0"/>
      <p:bldP spid="25191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auto">
          <a:xfrm>
            <a:off x="1905000" y="304800"/>
            <a:ext cx="67119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Skeletal System-</a:t>
            </a:r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9220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6791" name="Text Box 7"/>
          <p:cNvSpPr txBox="1">
            <a:spLocks noChangeArrowheads="1"/>
          </p:cNvSpPr>
          <p:nvPr/>
        </p:nvSpPr>
        <p:spPr bwMode="auto">
          <a:xfrm>
            <a:off x="1905001" y="1484313"/>
            <a:ext cx="8245475" cy="36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4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Parts of the skeletal system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2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Bones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2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Joints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2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Cartilages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2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Ligaments (bone to bone)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2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Tendons (bone to muscle)</a:t>
            </a:r>
            <a:endParaRPr lang="en-US" altLang="en-US" sz="3000" dirty="0">
              <a:solidFill>
                <a:schemeClr val="tx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2253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1989138"/>
            <a:ext cx="39751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3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6" grpId="0" build="p" autoUpdateAnimBg="0" advAuto="0"/>
      <p:bldP spid="24679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Structure of a Long Bone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9460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8055" name="Text Box 7"/>
          <p:cNvSpPr txBox="1">
            <a:spLocks noChangeArrowheads="1"/>
          </p:cNvSpPr>
          <p:nvPr/>
        </p:nvSpPr>
        <p:spPr bwMode="auto">
          <a:xfrm>
            <a:off x="1524000" y="1304926"/>
            <a:ext cx="3614738" cy="402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  <a:defRPr/>
            </a:pPr>
            <a:r>
              <a:rPr lang="en-US" altLang="en-US" sz="3600" dirty="0">
                <a:latin typeface="+mj-lt"/>
              </a:rPr>
              <a:t>Epiphyseal line</a:t>
            </a:r>
          </a:p>
          <a:p>
            <a:pPr lvl="1" eaLnBrk="1" hangingPunct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  <a:defRPr/>
            </a:pPr>
            <a:r>
              <a:rPr lang="en-AU" sz="3600" dirty="0">
                <a:latin typeface="+mj-lt"/>
              </a:rPr>
              <a:t>Called a </a:t>
            </a:r>
            <a:r>
              <a:rPr lang="en-AU" sz="3600" i="1" dirty="0">
                <a:latin typeface="+mj-lt"/>
              </a:rPr>
              <a:t>plate </a:t>
            </a:r>
            <a:r>
              <a:rPr lang="en-AU" sz="3600" dirty="0">
                <a:latin typeface="+mj-lt"/>
              </a:rPr>
              <a:t>in children and adolescents.</a:t>
            </a:r>
          </a:p>
          <a:p>
            <a:pPr lvl="1" eaLnBrk="1" hangingPunct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  <a:defRPr/>
            </a:pPr>
            <a:r>
              <a:rPr lang="en-AU" sz="3600" dirty="0">
                <a:latin typeface="+mj-lt"/>
              </a:rPr>
              <a:t>Hyaline cartilage </a:t>
            </a:r>
          </a:p>
          <a:p>
            <a:pPr marL="457200" lvl="1" indent="0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defRPr/>
            </a:pPr>
            <a:endParaRPr lang="en-US" altLang="en-US" sz="3600" dirty="0">
              <a:latin typeface="Bradley Hand ITC" panose="03070402050302030203" pitchFamily="66" charset="0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5232400" y="1098551"/>
            <a:ext cx="6408738" cy="975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0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0" grpId="0" build="p" autoUpdateAnimBg="0" advAuto="0"/>
      <p:bldP spid="25805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9460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>
            <a:fillRect/>
          </a:stretch>
        </p:blipFill>
        <p:spPr bwMode="auto">
          <a:xfrm>
            <a:off x="3917343" y="111634"/>
            <a:ext cx="4433514" cy="67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9460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8055" name="Text Box 7"/>
          <p:cNvSpPr txBox="1">
            <a:spLocks noChangeArrowheads="1"/>
          </p:cNvSpPr>
          <p:nvPr/>
        </p:nvSpPr>
        <p:spPr bwMode="auto">
          <a:xfrm>
            <a:off x="0" y="1295400"/>
            <a:ext cx="5703888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0288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399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971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543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1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687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lvl="1" indent="0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defRPr/>
            </a:pPr>
            <a:endParaRPr lang="en-AU" altLang="en-US" sz="5400" b="1" dirty="0">
              <a:latin typeface="Bradley Hand ITC" panose="03070402050302030203" pitchFamily="66" charset="0"/>
            </a:endParaRPr>
          </a:p>
          <a:p>
            <a:pPr marL="457200" lvl="1" indent="0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defRPr/>
            </a:pPr>
            <a:r>
              <a:rPr lang="en-AU" altLang="en-US" sz="5400" b="1" dirty="0">
                <a:latin typeface="Bradley Hand ITC" panose="03070402050302030203" pitchFamily="66" charset="0"/>
              </a:rPr>
              <a:t>Worksheet</a:t>
            </a:r>
            <a:endParaRPr lang="en-US" altLang="en-US" sz="5400" b="1" dirty="0">
              <a:latin typeface="Bradley Hand ITC" panose="03070402050302030203" pitchFamily="66" charset="0"/>
            </a:endParaRPr>
          </a:p>
          <a:p>
            <a:pPr lvl="1" eaLnBrk="1" hangingPunct="1">
              <a:lnSpc>
                <a:spcPct val="80000"/>
              </a:lnSpc>
              <a:spcAft>
                <a:spcPct val="50000"/>
              </a:spcAft>
              <a:buClr>
                <a:srgbClr val="FF6600"/>
              </a:buClr>
              <a:buFont typeface="Symbol" panose="05050102010706020507" pitchFamily="18" charset="2"/>
              <a:buChar char="·"/>
              <a:defRPr/>
            </a:pPr>
            <a:endParaRPr lang="en-US" altLang="en-US" sz="5400" dirty="0">
              <a:latin typeface="Bradley Hand ITC" panose="03070402050302030203" pitchFamily="66" charset="0"/>
            </a:endParaRPr>
          </a:p>
        </p:txBody>
      </p:sp>
      <p:pic>
        <p:nvPicPr>
          <p:cNvPr id="4506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88" y="228600"/>
            <a:ext cx="4661587" cy="670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Osteocyte, Osteoblast and Osteoclast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276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E9048-656B-6B4B-A33C-EE8D43676CD2}"/>
              </a:ext>
            </a:extLst>
          </p:cNvPr>
          <p:cNvSpPr txBox="1"/>
          <p:nvPr/>
        </p:nvSpPr>
        <p:spPr>
          <a:xfrm>
            <a:off x="1128584" y="1735216"/>
            <a:ext cx="81884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Osteocyte: a mature bone cell </a:t>
            </a:r>
          </a:p>
          <a:p>
            <a:endParaRPr lang="en-US" sz="3600" dirty="0"/>
          </a:p>
          <a:p>
            <a:r>
              <a:rPr lang="en-US" sz="3600" dirty="0"/>
              <a:t>Osteoblast: immature bone cell. Involved in “bone building” and repair </a:t>
            </a:r>
          </a:p>
          <a:p>
            <a:endParaRPr lang="en-US" sz="3600" dirty="0"/>
          </a:p>
          <a:p>
            <a:r>
              <a:rPr lang="en-US" sz="3600" dirty="0"/>
              <a:t>Osteoclast: a type of bone cell. Involved in “bone eating” (absorbs bone tissue)</a:t>
            </a:r>
          </a:p>
        </p:txBody>
      </p:sp>
    </p:spTree>
    <p:extLst>
      <p:ext uri="{BB962C8B-B14F-4D97-AF65-F5344CB8AC3E}">
        <p14:creationId xmlns:p14="http://schemas.microsoft.com/office/powerpoint/2010/main" val="12471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Microscopic Anatomy of Compact Bone</a:t>
            </a: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25604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5237163" y="1100931"/>
            <a:ext cx="456565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None/>
              <a:defRPr/>
            </a:pPr>
            <a:r>
              <a:rPr lang="en-US" alt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Osteon: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Circular formations that make up bone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endParaRPr lang="en-US" altLang="en-US" sz="3200" dirty="0">
              <a:solidFill>
                <a:schemeClr val="tx1"/>
              </a:solidFill>
              <a:latin typeface="Bradley Hand ITC" charset="0"/>
            </a:endParaRPr>
          </a:p>
        </p:txBody>
      </p:sp>
      <p:pic>
        <p:nvPicPr>
          <p:cNvPr id="512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83" y="2565401"/>
            <a:ext cx="528796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81" y="2049304"/>
            <a:ext cx="4205842" cy="454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5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utoUpdateAnimBg="0" advAuto="0"/>
      <p:bldP spid="20487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Microscopic Anatomy of Spongy Bone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276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6324" name="Picture 9" descr="Y:\Scan\Graphics-Department Server\Job Folder\Powerpoint-Work\Powerpoint-MH_DCM-Text Art Edit\SHIER-Text Edit\Final files\chapt07\ch07_textedit\shi25707_07_0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61" y="1129743"/>
            <a:ext cx="2759013" cy="238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1"/>
          <p:cNvSpPr>
            <a:spLocks noChangeArrowheads="1"/>
          </p:cNvSpPr>
          <p:nvPr/>
        </p:nvSpPr>
        <p:spPr bwMode="auto">
          <a:xfrm>
            <a:off x="295911" y="1960718"/>
            <a:ext cx="3744913" cy="128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Wingdings 3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Trabeculae.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r>
              <a:rPr lang="en-US" alt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 arrangement of irregular thin plates. </a:t>
            </a:r>
            <a:endParaRPr lang="en-US" altLang="en-US" sz="2400" b="1" dirty="0">
              <a:solidFill>
                <a:schemeClr val="tx1"/>
              </a:solidFill>
              <a:latin typeface="Bradley Hand ITC" charset="0"/>
            </a:endParaRPr>
          </a:p>
        </p:txBody>
      </p:sp>
      <p:pic>
        <p:nvPicPr>
          <p:cNvPr id="563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34" y="1574139"/>
            <a:ext cx="6162732" cy="387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7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1676400" y="647700"/>
            <a:ext cx="9357360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115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Classification of Bones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0E869-EA18-8245-99D1-AC4BFE4CBFF8}"/>
              </a:ext>
            </a:extLst>
          </p:cNvPr>
          <p:cNvSpPr txBox="1"/>
          <p:nvPr/>
        </p:nvSpPr>
        <p:spPr>
          <a:xfrm>
            <a:off x="2366357" y="4279463"/>
            <a:ext cx="6454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bones by grouping them based on shape and division</a:t>
            </a:r>
          </a:p>
          <a:p>
            <a:r>
              <a:rPr lang="en-US" dirty="0"/>
              <a:t>List the steps of bone repair and growth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build="p" autoUpdateAnimBg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Classification of Bones: SHAPE </a:t>
            </a: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0724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7400" name="Text Box 8"/>
          <p:cNvSpPr txBox="1">
            <a:spLocks noChangeArrowheads="1"/>
          </p:cNvSpPr>
          <p:nvPr/>
        </p:nvSpPr>
        <p:spPr bwMode="auto">
          <a:xfrm>
            <a:off x="8997950" y="5943600"/>
            <a:ext cx="869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494B9-7228-F549-9686-AF354324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28700"/>
            <a:ext cx="7665720" cy="89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build="p" autoUpdateAnimBg="0" advAuto="0"/>
      <p:bldP spid="18740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Classification of Bones: SHAPE </a:t>
            </a: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0724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7400" name="Text Box 8"/>
          <p:cNvSpPr txBox="1">
            <a:spLocks noChangeArrowheads="1"/>
          </p:cNvSpPr>
          <p:nvPr/>
        </p:nvSpPr>
        <p:spPr bwMode="auto">
          <a:xfrm>
            <a:off x="8997950" y="5943600"/>
            <a:ext cx="869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>
                <a:solidFill>
                  <a:schemeClr val="tx1"/>
                </a:solidFill>
                <a:latin typeface="Arial" charset="0"/>
              </a:rPr>
              <a:t>Figure 5.1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494B9-7228-F549-9686-AF354324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86" y="-4976845"/>
            <a:ext cx="11406514" cy="133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build="p" autoUpdateAnimBg="0" advAuto="0"/>
      <p:bldP spid="18740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1905000" y="304801"/>
            <a:ext cx="795528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Classification of Bones</a:t>
            </a:r>
            <a:r>
              <a:rPr lang="en-US" altLang="en-US" sz="41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: DIVISIONS</a:t>
            </a:r>
            <a:endParaRPr lang="en-US" altLang="en-US" sz="41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277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517" name="Rectangle 3"/>
          <p:cNvSpPr>
            <a:spLocks noChangeArrowheads="1"/>
          </p:cNvSpPr>
          <p:nvPr/>
        </p:nvSpPr>
        <p:spPr bwMode="auto">
          <a:xfrm>
            <a:off x="166687" y="2515921"/>
            <a:ext cx="3476625" cy="317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r>
              <a:rPr lang="en-US" alt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Axial skeleton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r>
              <a:rPr lang="en-US" alt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Appendicular skeleton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endParaRPr lang="en-US" altLang="en-US" dirty="0">
              <a:solidFill>
                <a:schemeClr val="tx1"/>
              </a:solidFill>
              <a:latin typeface="Bradley Hand ITC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endParaRPr lang="en-US" altLang="en-US" dirty="0">
              <a:solidFill>
                <a:schemeClr val="tx1"/>
              </a:solidFill>
              <a:latin typeface="Bradley Hand ITC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</a:pPr>
            <a:endParaRPr lang="en-US" altLang="en-US" dirty="0">
              <a:solidFill>
                <a:schemeClr val="tx1"/>
              </a:solidFill>
              <a:latin typeface="Bradley Hand ITC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BA025-BF81-A742-BDA0-CB42CEFB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82" y="1735217"/>
            <a:ext cx="6851318" cy="48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7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Functions of Skeletal System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268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2662239" y="1268414"/>
            <a:ext cx="68675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None/>
              <a:defRPr/>
            </a:pPr>
            <a:r>
              <a:rPr lang="en-US" altLang="en-US" sz="4400" dirty="0">
                <a:solidFill>
                  <a:schemeClr val="tx1"/>
                </a:solidFill>
                <a:latin typeface="Bradley Hand ITC" charset="0"/>
              </a:rPr>
              <a:t>What functions can you think of????</a:t>
            </a:r>
          </a:p>
        </p:txBody>
      </p:sp>
      <p:pic>
        <p:nvPicPr>
          <p:cNvPr id="2458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75" y="2954678"/>
            <a:ext cx="2624496" cy="359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9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build="p" autoUpdateAnimBg="0" advAuto="0"/>
      <p:bldP spid="24781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0"/>
            <a:ext cx="5132091" cy="71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-503989"/>
            <a:ext cx="6108921" cy="73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4" y="-391886"/>
            <a:ext cx="7983668" cy="79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-817871"/>
            <a:ext cx="9728718" cy="76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9" y="0"/>
            <a:ext cx="2401812" cy="333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8" y="3823957"/>
            <a:ext cx="2519893" cy="303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73" y="0"/>
            <a:ext cx="3445654" cy="344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4" y="4174847"/>
            <a:ext cx="3406636" cy="26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9" y="0"/>
            <a:ext cx="2401812" cy="333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8" y="3823957"/>
            <a:ext cx="2519893" cy="303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73" y="0"/>
            <a:ext cx="3445654" cy="344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4" y="4174847"/>
            <a:ext cx="3406636" cy="26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59749" y="1516549"/>
            <a:ext cx="417350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1. Blood clotting </a:t>
            </a:r>
          </a:p>
          <a:p>
            <a:pPr>
              <a:defRPr/>
            </a:pPr>
            <a:r>
              <a:rPr lang="en-US" sz="2000" dirty="0"/>
              <a:t>and swelling.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9" y="0"/>
            <a:ext cx="2401812" cy="333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8" y="3823957"/>
            <a:ext cx="2519893" cy="303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73" y="0"/>
            <a:ext cx="3445654" cy="344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4" y="4174847"/>
            <a:ext cx="3406636" cy="26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59749" y="1516549"/>
            <a:ext cx="417350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1. Blood clotting </a:t>
            </a:r>
          </a:p>
          <a:p>
            <a:pPr>
              <a:defRPr/>
            </a:pPr>
            <a:r>
              <a:rPr lang="en-US" sz="2000" dirty="0"/>
              <a:t>and swelling.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2. Cartilage forms a mesh work/frame work.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9" y="0"/>
            <a:ext cx="2401812" cy="333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8" y="3823957"/>
            <a:ext cx="2519893" cy="303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73" y="0"/>
            <a:ext cx="3445654" cy="344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4" y="4174847"/>
            <a:ext cx="3406636" cy="26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59749" y="1516549"/>
            <a:ext cx="417350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1. Blood clotting </a:t>
            </a:r>
          </a:p>
          <a:p>
            <a:pPr>
              <a:defRPr/>
            </a:pPr>
            <a:r>
              <a:rPr lang="en-US" sz="2000" dirty="0"/>
              <a:t>and swelling.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2. Cartilage forms a mesh work/frame work.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3. This is then replaced with spongy bone and eventually compact bone.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9" y="0"/>
            <a:ext cx="2401812" cy="333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8" y="3823957"/>
            <a:ext cx="2519893" cy="303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73" y="0"/>
            <a:ext cx="3445654" cy="344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4" y="4174847"/>
            <a:ext cx="3406636" cy="26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2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Repair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59749" y="1516549"/>
            <a:ext cx="417350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1. Blood clotting </a:t>
            </a:r>
          </a:p>
          <a:p>
            <a:pPr>
              <a:defRPr/>
            </a:pPr>
            <a:r>
              <a:rPr lang="en-US" sz="2000" dirty="0"/>
              <a:t>and swelling.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2. Cartilage forms a mesh work/frame work.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3. This is then replaced with spongy bone and eventually compact bone.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4. Slowly the bone is reshaped. And blood vessels heal.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6562-57AF-A44E-ACB6-77FCF4B6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9" y="0"/>
            <a:ext cx="2401812" cy="333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6838-05DC-E448-BD3D-3FDFFBC2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8" y="3823957"/>
            <a:ext cx="2519893" cy="303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3EDE-F405-EB48-967A-AA5B1640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73" y="0"/>
            <a:ext cx="3445654" cy="344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DA51-29D1-E942-9B93-9F88026F6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4" y="4174847"/>
            <a:ext cx="3406636" cy="26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6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Functions of Skeletal System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268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1751014" y="1916114"/>
            <a:ext cx="868997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000" dirty="0">
                <a:solidFill>
                  <a:schemeClr val="tx1"/>
                </a:solidFill>
                <a:latin typeface="+mj-lt"/>
                <a:ea typeface="Apple Braille" charset="0"/>
                <a:cs typeface="Apple Braille" charset="0"/>
              </a:rPr>
              <a:t>Support of the body and give it shape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000" dirty="0">
                <a:solidFill>
                  <a:schemeClr val="tx1"/>
                </a:solidFill>
                <a:latin typeface="+mj-lt"/>
                <a:ea typeface="Apple Braille" charset="0"/>
                <a:cs typeface="Apple Braille" charset="0"/>
              </a:rPr>
              <a:t>Protection of soft organs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000" dirty="0">
                <a:solidFill>
                  <a:schemeClr val="tx1"/>
                </a:solidFill>
                <a:latin typeface="+mj-lt"/>
                <a:ea typeface="Apple Braille" charset="0"/>
                <a:cs typeface="Apple Braille" charset="0"/>
              </a:rPr>
              <a:t>Movement</a:t>
            </a:r>
          </a:p>
        </p:txBody>
      </p:sp>
      <p:pic>
        <p:nvPicPr>
          <p:cNvPr id="2662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32" y="2857134"/>
            <a:ext cx="2920784" cy="400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03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build="p" autoUpdateAnimBg="0" advAuto="0"/>
      <p:bldP spid="247815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9A94C3-9B44-5446-BEC6-0054040BC6CD}"/>
              </a:ext>
            </a:extLst>
          </p:cNvPr>
          <p:cNvSpPr txBox="1"/>
          <p:nvPr/>
        </p:nvSpPr>
        <p:spPr>
          <a:xfrm>
            <a:off x="2202024" y="33030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A7A69-0E58-AB4E-AE33-B9C64883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76351"/>
            <a:ext cx="10769600" cy="67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4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Growth</a:t>
            </a: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52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2262632"/>
            <a:ext cx="1269049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en-US" sz="2000" dirty="0"/>
              <a:t>Embryo: all bone cartilage</a:t>
            </a:r>
          </a:p>
          <a:p>
            <a:pPr marL="457200" indent="-457200">
              <a:buAutoNum type="arabicPeriod"/>
              <a:defRPr/>
            </a:pPr>
            <a:endParaRPr lang="en-US" sz="2000" dirty="0"/>
          </a:p>
          <a:p>
            <a:pPr marL="457200" indent="-457200">
              <a:buAutoNum type="arabicPeriod"/>
              <a:defRPr/>
            </a:pPr>
            <a:r>
              <a:rPr lang="en-US" sz="2000" dirty="0"/>
              <a:t>Foetus: ossification occurs </a:t>
            </a:r>
          </a:p>
          <a:p>
            <a:pPr>
              <a:defRPr/>
            </a:pPr>
            <a:endParaRPr lang="en-US" sz="2000" dirty="0"/>
          </a:p>
          <a:p>
            <a:pPr marL="457200" indent="-457200">
              <a:buAutoNum type="arabicPeriod" startAt="3"/>
              <a:defRPr/>
            </a:pPr>
            <a:r>
              <a:rPr lang="en-US" sz="2000" dirty="0"/>
              <a:t>Ossification occurs until end of adolescence</a:t>
            </a:r>
          </a:p>
          <a:p>
            <a:pPr marL="457200" indent="-457200">
              <a:buAutoNum type="arabicPeriod" startAt="3"/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b="1" dirty="0"/>
              <a:t>Ossification:</a:t>
            </a:r>
          </a:p>
          <a:p>
            <a:pPr>
              <a:defRPr/>
            </a:pPr>
            <a:r>
              <a:rPr lang="en-US" sz="2000" b="1" dirty="0"/>
              <a:t>The process of creating bone, that is transforming cartilage into bone.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CB1A8-10EB-1D40-890F-4C83C1FA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65" y="152401"/>
            <a:ext cx="6434835" cy="47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 build="p" autoUpdateAnimBg="0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1157416" y="968976"/>
            <a:ext cx="9357360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115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vs Cartilage</a:t>
            </a:r>
          </a:p>
        </p:txBody>
      </p:sp>
    </p:spTree>
    <p:extLst>
      <p:ext uri="{BB962C8B-B14F-4D97-AF65-F5344CB8AC3E}">
        <p14:creationId xmlns:p14="http://schemas.microsoft.com/office/powerpoint/2010/main" val="2094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build="p" autoUpdateAnimBg="0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2001794" y="304800"/>
            <a:ext cx="828520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vs Cartilage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268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1751014" y="1916114"/>
            <a:ext cx="86899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endParaRPr lang="en-US" altLang="en-US" sz="4000" dirty="0">
              <a:solidFill>
                <a:schemeClr val="tx1"/>
              </a:solidFill>
              <a:latin typeface="+mj-lt"/>
              <a:ea typeface="Apple Braille" charset="0"/>
              <a:cs typeface="Apple Braille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B4ECCE-E6D5-A142-B602-301F39EFE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03921"/>
              </p:ext>
            </p:extLst>
          </p:nvPr>
        </p:nvGraphicFramePr>
        <p:xfrm>
          <a:off x="1245704" y="1524000"/>
          <a:ext cx="8127999" cy="4529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40437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928286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2915495"/>
                    </a:ext>
                  </a:extLst>
                </a:gridCol>
              </a:tblGrid>
              <a:tr h="5987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cartilage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781806"/>
                  </a:ext>
                </a:extLst>
              </a:tr>
              <a:tr h="1919182">
                <a:tc>
                  <a:txBody>
                    <a:bodyPr/>
                    <a:lstStyle/>
                    <a:p>
                      <a:r>
                        <a:rPr lang="en-US" dirty="0"/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Compact or spongy.</a:t>
                      </a:r>
                    </a:p>
                    <a:p>
                      <a:r>
                        <a:rPr lang="en-US" dirty="0"/>
                        <a:t>Long, short, flat, irregular or sesamoid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Hyaline cartilage, fibrocartilage, elastic cartilage, articular cartilage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30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function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Protect, movement, provide a framework and shape, store minerals, and produce blood cells.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Reducing friction at joints, supporting the respiratory tract, acting as shock absorbers and maintaining the shape and flexibility of fleshy appendages.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49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6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build="p" autoUpdateAnimBg="0" advAuto="0"/>
      <p:bldP spid="247815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2001794" y="304800"/>
            <a:ext cx="828520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 vs Cartilage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268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1751014" y="1916114"/>
            <a:ext cx="86899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endParaRPr lang="en-US" altLang="en-US" sz="4000" dirty="0">
              <a:solidFill>
                <a:schemeClr val="tx1"/>
              </a:solidFill>
              <a:latin typeface="+mj-lt"/>
              <a:ea typeface="Apple Braille" charset="0"/>
              <a:cs typeface="Apple Braille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B4ECCE-E6D5-A142-B602-301F39EFE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793436"/>
              </p:ext>
            </p:extLst>
          </p:nvPr>
        </p:nvGraphicFramePr>
        <p:xfrm>
          <a:off x="1245704" y="1524000"/>
          <a:ext cx="8127999" cy="3803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40437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928286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2915495"/>
                    </a:ext>
                  </a:extLst>
                </a:gridCol>
              </a:tblGrid>
              <a:tr h="7210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cartilage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781806"/>
                  </a:ext>
                </a:extLst>
              </a:tr>
              <a:tr h="2311403">
                <a:tc>
                  <a:txBody>
                    <a:bodyPr/>
                    <a:lstStyle/>
                    <a:p>
                      <a:r>
                        <a:rPr lang="en-US" dirty="0"/>
                        <a:t>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Osteoblast, osteocytes and osteoclasts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Chondroblasts (immature cartilage cells), chondrocytes (mature cartilage cells) and a dense matrix of collagen.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30085"/>
                  </a:ext>
                </a:extLst>
              </a:tr>
              <a:tr h="770892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Axial and appendicular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joints and along respiratory tract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49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4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build="p" autoUpdateAnimBg="0" advAuto="0"/>
      <p:bldP spid="24781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Functions of Skeletal System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268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1789114" y="1844676"/>
            <a:ext cx="6899275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80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Storage </a:t>
            </a:r>
            <a:r>
              <a:rPr lang="en-US" altLang="en-US" sz="4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of minerals and fats i.e. calcium, sodium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4800" dirty="0">
                <a:solidFill>
                  <a:schemeClr val="tx1"/>
                </a:solidFill>
                <a:latin typeface="Al Bayan Plain" charset="-78"/>
                <a:ea typeface="Al Bayan Plain" charset="-78"/>
                <a:cs typeface="Al Bayan Plain" charset="-78"/>
              </a:rPr>
              <a:t>Blood cell formation</a:t>
            </a:r>
          </a:p>
        </p:txBody>
      </p:sp>
      <p:pic>
        <p:nvPicPr>
          <p:cNvPr id="286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4671060"/>
            <a:ext cx="4373880" cy="21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build="p" autoUpdateAnimBg="0" advAuto="0"/>
      <p:bldP spid="24781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1905000" y="304800"/>
            <a:ext cx="8382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43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9933"/>
              </a:buClr>
              <a:defRPr/>
            </a:pPr>
            <a:r>
              <a:rPr lang="en-US" altLang="en-US" sz="41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Bones of the Human Body</a:t>
            </a: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3316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1905001" y="1481138"/>
            <a:ext cx="8245475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687388" indent="-230188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0302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400" dirty="0">
                <a:solidFill>
                  <a:schemeClr val="tx1"/>
                </a:solidFill>
                <a:latin typeface="+mj-lt"/>
              </a:rPr>
              <a:t>The skeleton has 206 bones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400" dirty="0">
                <a:solidFill>
                  <a:schemeClr val="tx1"/>
                </a:solidFill>
                <a:latin typeface="+mj-lt"/>
              </a:rPr>
              <a:t>Two basic types of bone tissue</a:t>
            </a:r>
            <a:endParaRPr lang="en-US" altLang="en-US" sz="3000" dirty="0">
              <a:solidFill>
                <a:schemeClr val="tx1"/>
              </a:solidFill>
              <a:latin typeface="+mj-lt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  <a:latin typeface="+mj-lt"/>
              </a:rPr>
              <a:t>Compact bone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6600"/>
              </a:buClr>
              <a:buSzTx/>
              <a:buFont typeface="Symbol" charset="2"/>
              <a:buChar char="·"/>
              <a:defRPr/>
            </a:pPr>
            <a:r>
              <a:rPr lang="en-US" altLang="en-US" sz="3000" dirty="0">
                <a:solidFill>
                  <a:schemeClr val="tx1"/>
                </a:solidFill>
                <a:latin typeface="+mj-lt"/>
              </a:rPr>
              <a:t>Spongy bone or 					cancellous bone</a:t>
            </a:r>
          </a:p>
        </p:txBody>
      </p:sp>
      <p:pic>
        <p:nvPicPr>
          <p:cNvPr id="307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881" y="457201"/>
            <a:ext cx="3436238" cy="611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2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0" grpId="0" build="p" autoUpdateAnimBg="0" advAuto="0"/>
      <p:bldP spid="25293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4819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904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8000"/>
          <a:stretch>
            <a:fillRect/>
          </a:stretch>
        </p:blipFill>
        <p:spPr bwMode="auto">
          <a:xfrm>
            <a:off x="2135188" y="1000125"/>
            <a:ext cx="65913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07_1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81000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56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1524000" y="0"/>
            <a:ext cx="152400" cy="1295400"/>
          </a:xfrm>
          <a:prstGeom prst="rect">
            <a:avLst/>
          </a:prstGeom>
          <a:solidFill>
            <a:srgbClr val="009999"/>
          </a:solidFill>
          <a:ln w="25400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rgbClr val="404040"/>
                </a:solidFill>
                <a:latin typeface="Trebuchet MS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rgbClr val="404040"/>
                </a:solidFill>
                <a:latin typeface="Trebuchet MS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rgbClr val="404040"/>
                </a:solidFill>
                <a:latin typeface="Trebuchet MS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rgbClr val="404040"/>
                </a:solidFill>
                <a:latin typeface="Trebuchet M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40965" name="Line 6"/>
          <p:cNvSpPr>
            <a:spLocks noChangeShapeType="1"/>
          </p:cNvSpPr>
          <p:nvPr/>
        </p:nvSpPr>
        <p:spPr bwMode="auto">
          <a:xfrm>
            <a:off x="1676400" y="228600"/>
            <a:ext cx="8915400" cy="0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7648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"/>
          <a:stretch>
            <a:fillRect/>
          </a:stretch>
        </p:blipFill>
        <p:spPr bwMode="auto">
          <a:xfrm>
            <a:off x="2640013" y="346075"/>
            <a:ext cx="48958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0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343</TotalTime>
  <Words>699</Words>
  <Application>Microsoft Macintosh PowerPoint</Application>
  <PresentationFormat>Widescreen</PresentationFormat>
  <Paragraphs>195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Al Bayan Plain</vt:lpstr>
      <vt:lpstr>Apple Braille</vt:lpstr>
      <vt:lpstr>Arial</vt:lpstr>
      <vt:lpstr>Arial Rounded MT Bold</vt:lpstr>
      <vt:lpstr>Bradley Hand ITC</vt:lpstr>
      <vt:lpstr>Calibri</vt:lpstr>
      <vt:lpstr>Symbol</vt:lpstr>
      <vt:lpstr>Times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Smith</dc:creator>
  <cp:lastModifiedBy>Emma Smith</cp:lastModifiedBy>
  <cp:revision>27</cp:revision>
  <dcterms:created xsi:type="dcterms:W3CDTF">2017-11-16T06:21:20Z</dcterms:created>
  <dcterms:modified xsi:type="dcterms:W3CDTF">2019-02-20T03:41:35Z</dcterms:modified>
</cp:coreProperties>
</file>